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Default ContentType="application/x-fontdata" Extension="fntdata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60" r:id="rId3"/>
    <p:sldId id="262" r:id="rId4"/>
    <p:sldId id="263" r:id="rId5"/>
    <p:sldId id="310" r:id="rId6"/>
    <p:sldId id="306" r:id="rId7"/>
    <p:sldId id="307" r:id="rId8"/>
    <p:sldId id="308" r:id="rId9"/>
    <p:sldId id="265" r:id="rId10"/>
    <p:sldId id="266" r:id="rId11"/>
    <p:sldId id="304" r:id="rId12"/>
    <p:sldId id="276" r:id="rId13"/>
    <p:sldId id="277" r:id="rId14"/>
    <p:sldId id="269" r:id="rId15"/>
    <p:sldId id="270" r:id="rId16"/>
    <p:sldId id="272" r:id="rId17"/>
    <p:sldId id="273" r:id="rId18"/>
    <p:sldId id="279" r:id="rId19"/>
    <p:sldId id="280" r:id="rId20"/>
    <p:sldId id="283" r:id="rId21"/>
    <p:sldId id="281" r:id="rId22"/>
    <p:sldId id="293" r:id="rId23"/>
    <p:sldId id="309" r:id="rId24"/>
    <p:sldId id="291" r:id="rId25"/>
    <p:sldId id="290" r:id="rId26"/>
    <p:sldId id="311" r:id="rId27"/>
    <p:sldId id="312" r:id="rId28"/>
  </p:sldIdLst>
  <p:sldSz cx="9144000" cy="5143500" type="screen16x9"/>
  <p:notesSz cx="6858000" cy="9144000"/>
  <p:embeddedFontLst>
    <p:embeddedFont>
      <p:font typeface="Alfa Slab One" charset="0"/>
      <p:regular r:id="rId30"/>
    </p:embeddedFont>
    <p:embeddedFont>
      <p:font typeface="Proxima Nova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-84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69601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042E09-7188-4C5D-936F-67FADF3E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AF2BC0-C4A2-405B-988B-881C57C1E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983D2A4-7F17-4230-A563-EA3DD2723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2E103BE-8567-4166-8AF4-286971A5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FC593AC-BA75-4675-BE2C-EC804590A9C3}" type="datetimeFigureOut">
              <a:rPr lang="x-none" smtClean="0"/>
              <a:t>25.08.2021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1DE1169-90C3-49F7-AAF5-3B23B5A8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A06F5DC-DD68-4D7F-942F-B20D6690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7F79-B25D-4CC3-996D-C97BFC6CC4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68612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B1AB65-FC31-442C-8F05-9627C4B8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906B86-A325-4391-BC06-12E0D3397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8B7CBA2-E421-43D7-9C28-D23BA1DB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FC593AC-BA75-4675-BE2C-EC804590A9C3}" type="datetimeFigureOut">
              <a:rPr lang="x-none" smtClean="0"/>
              <a:t>25.08.2021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29670DA-6CC5-4985-A49F-FADE04680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A0EF6D4-1DD8-4ED1-83D8-F40ED6A5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7F79-B25D-4CC3-996D-C97BFC6CC4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8663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11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 b="1" dirty="0"/>
              <a:t>Как </a:t>
            </a:r>
            <a:r>
              <a:rPr lang="ru" sz="4000" b="1" dirty="0" smtClean="0"/>
              <a:t>формировать </a:t>
            </a:r>
            <a:r>
              <a:rPr lang="ru" sz="4000" b="1" dirty="0" smtClean="0"/>
              <a:t>медиаграмотность учащихся, </a:t>
            </a:r>
            <a:r>
              <a:rPr lang="ru" sz="4000" b="1" dirty="0"/>
              <a:t>не навредив предметному </a:t>
            </a:r>
            <a:r>
              <a:rPr lang="ru" sz="4000" b="1" dirty="0" smtClean="0"/>
              <a:t>содержанию?</a:t>
            </a:r>
            <a:endParaRPr sz="4000" b="1"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194448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/>
            <a:r>
              <a:rPr lang="ru-RU" dirty="0"/>
              <a:t>Элла </a:t>
            </a:r>
            <a:r>
              <a:rPr lang="ru-RU" dirty="0" smtClean="0"/>
              <a:t>Николаевна Якубовская</a:t>
            </a:r>
            <a:endParaRPr lang="ru-RU" dirty="0"/>
          </a:p>
          <a:p>
            <a:pPr marL="0" lvl="0" indent="0" algn="r"/>
            <a:r>
              <a:rPr lang="ru-RU" dirty="0" smtClean="0"/>
              <a:t>ГУО «Гимназия </a:t>
            </a:r>
            <a:r>
              <a:rPr lang="ru-RU" dirty="0"/>
              <a:t>№1 г. </a:t>
            </a:r>
            <a:r>
              <a:rPr lang="ru-RU" dirty="0" smtClean="0"/>
              <a:t>Жодино»</a:t>
            </a:r>
            <a:endParaRPr lang="ru-RU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Видеограмотность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ru-RU" sz="2000" b="1" dirty="0"/>
              <a:t>Пищевой продукт должен гореть, если:</a:t>
            </a:r>
          </a:p>
          <a:p>
            <a:r>
              <a:rPr lang="ru-RU" sz="2000" dirty="0"/>
              <a:t> содержит много углеводов;</a:t>
            </a:r>
          </a:p>
          <a:p>
            <a:r>
              <a:rPr lang="ru-RU" sz="2000" dirty="0"/>
              <a:t> содержит много жиров</a:t>
            </a:r>
          </a:p>
          <a:p>
            <a:r>
              <a:rPr lang="ru-RU" sz="2000" dirty="0"/>
              <a:t> не содержит воды, то есть сухой.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10" y="1357814"/>
            <a:ext cx="4224715" cy="255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2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Видеограмотность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 algn="ctr">
              <a:buNone/>
            </a:pPr>
            <a:r>
              <a:rPr lang="ru-RU" sz="2000" dirty="0" smtClean="0"/>
              <a:t>Любовь-морковь-2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ru-RU" sz="2000" dirty="0" smtClean="0"/>
              <a:t>Чтобы </a:t>
            </a:r>
            <a:r>
              <a:rPr lang="ru-RU" sz="2000" dirty="0"/>
              <a:t>показать, какой великолепный бриллиант, его опустили в воду, и он стал невидим.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7" y="1982065"/>
            <a:ext cx="3913909" cy="261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4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Видеограмотность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ru-RU" sz="2400" b="1" dirty="0"/>
              <a:t>Мультфильм «Вверх»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ru-RU" sz="1800" b="1" dirty="0"/>
              <a:t>Тема «Выталкивающая сила. Плавание тел. Воздухоплавание»</a:t>
            </a:r>
          </a:p>
          <a:p>
            <a:r>
              <a:rPr lang="ru-RU" dirty="0"/>
              <a:t>Найдите подъемную силу, созданную одним шаром, наполненным гелием.</a:t>
            </a:r>
          </a:p>
          <a:p>
            <a:r>
              <a:rPr lang="ru-RU" dirty="0"/>
              <a:t> Найдите максимальную массу дома с пассажирами, при которой вы сможете взлететь.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47" y="1828800"/>
            <a:ext cx="4001267" cy="282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1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Видеограмотность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 algn="just">
              <a:buNone/>
            </a:pPr>
            <a:r>
              <a:rPr lang="ru-RU" sz="1800" dirty="0"/>
              <a:t>И это не фантастика. Такой летающий дом, созданный Джонатаном Р. Трипе, был показан на </a:t>
            </a:r>
            <a:r>
              <a:rPr lang="ru-RU" sz="1800" dirty="0" err="1"/>
              <a:t>NatGeo</a:t>
            </a:r>
            <a:r>
              <a:rPr lang="ru-RU" sz="1800" dirty="0"/>
              <a:t> по всему миру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4" y="1171738"/>
            <a:ext cx="2233746" cy="335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8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Особенности анализа фильмов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Короткий видеофрагмент (5-7 минут)</a:t>
            </a:r>
          </a:p>
          <a:p>
            <a:r>
              <a:rPr lang="ru-RU" dirty="0"/>
              <a:t>На стадии мотивации или закрепления</a:t>
            </a:r>
          </a:p>
          <a:p>
            <a:r>
              <a:rPr lang="ru-RU" dirty="0"/>
              <a:t>Задаем вопросы</a:t>
            </a:r>
          </a:p>
          <a:p>
            <a:r>
              <a:rPr lang="ru-RU" dirty="0"/>
              <a:t>Используем в качестве ключевого вопроса</a:t>
            </a:r>
          </a:p>
          <a:p>
            <a:r>
              <a:rPr lang="ru-RU" dirty="0"/>
              <a:t>Сюжет должен не только иллюстрировать тему, но и «цеплять» внимание</a:t>
            </a:r>
          </a:p>
          <a:p>
            <a:r>
              <a:rPr lang="ru-RU" dirty="0"/>
              <a:t>Возможность формулировки задачи</a:t>
            </a:r>
          </a:p>
        </p:txBody>
      </p:sp>
    </p:spTree>
    <p:extLst>
      <p:ext uri="{BB962C8B-B14F-4D97-AF65-F5344CB8AC3E}">
        <p14:creationId xmlns:p14="http://schemas.microsoft.com/office/powerpoint/2010/main" val="2675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847" y="563835"/>
            <a:ext cx="4045200" cy="1551900"/>
          </a:xfrm>
        </p:spPr>
        <p:txBody>
          <a:bodyPr/>
          <a:lstStyle/>
          <a:p>
            <a:pPr algn="ctr"/>
            <a:r>
              <a:rPr lang="ru-RU" dirty="0"/>
              <a:t>Использование </a:t>
            </a:r>
            <a:r>
              <a:rPr lang="ru-RU" dirty="0" err="1"/>
              <a:t>лайфхаков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65500" y="2369976"/>
            <a:ext cx="4045200" cy="2612571"/>
          </a:xfrm>
        </p:spPr>
        <p:txBody>
          <a:bodyPr/>
          <a:lstStyle/>
          <a:p>
            <a:pPr algn="just"/>
            <a:r>
              <a:rPr lang="ru-RU" b="1" dirty="0" err="1"/>
              <a:t>Lifehack</a:t>
            </a:r>
            <a:r>
              <a:rPr lang="ru-RU" dirty="0"/>
              <a:t> происходит от английских слов «</a:t>
            </a:r>
            <a:r>
              <a:rPr lang="ru-RU" dirty="0" err="1"/>
              <a:t>life</a:t>
            </a:r>
            <a:r>
              <a:rPr lang="ru-RU" dirty="0"/>
              <a:t>» и «</a:t>
            </a:r>
            <a:r>
              <a:rPr lang="ru-RU" dirty="0" err="1"/>
              <a:t>hack</a:t>
            </a:r>
            <a:r>
              <a:rPr lang="ru-RU" dirty="0"/>
              <a:t>». Первый из них означает «жизнь», второй - «взлом». Другими словами, буквально «</a:t>
            </a:r>
            <a:r>
              <a:rPr lang="ru-RU" dirty="0" err="1"/>
              <a:t>лайфхак</a:t>
            </a:r>
            <a:r>
              <a:rPr lang="ru-RU" dirty="0"/>
              <a:t>» переводится как «взлом жизни».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4637" y="373224"/>
            <a:ext cx="4310743" cy="3937519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Признаки:</a:t>
            </a:r>
          </a:p>
          <a:p>
            <a:r>
              <a:rPr lang="ru-RU" dirty="0"/>
              <a:t>оригинальный, нестандартный взгляд на проблему;</a:t>
            </a:r>
          </a:p>
          <a:p>
            <a:r>
              <a:rPr lang="ru-RU" dirty="0"/>
              <a:t>экономия ресурсов (время, деньги, усилия и т. д.);</a:t>
            </a:r>
          </a:p>
          <a:p>
            <a:r>
              <a:rPr lang="ru-RU" dirty="0"/>
              <a:t>упрощение различных сфер жизни (работа, образование, отношения, здоровье, самосовершенствование и т. д.);</a:t>
            </a:r>
          </a:p>
          <a:p>
            <a:r>
              <a:rPr lang="ru-RU" dirty="0"/>
              <a:t>простота использования;</a:t>
            </a:r>
          </a:p>
          <a:p>
            <a:r>
              <a:rPr lang="ru-RU" dirty="0"/>
              <a:t>преимущества для большего количества людей.</a:t>
            </a:r>
          </a:p>
        </p:txBody>
      </p:sp>
    </p:spTree>
    <p:extLst>
      <p:ext uri="{BB962C8B-B14F-4D97-AF65-F5344CB8AC3E}">
        <p14:creationId xmlns:p14="http://schemas.microsoft.com/office/powerpoint/2010/main" val="181172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Лайфхак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 algn="ctr">
              <a:buNone/>
            </a:pPr>
            <a:r>
              <a:rPr lang="ru-RU" sz="2000" b="1" dirty="0" err="1"/>
              <a:t>Лайфхак</a:t>
            </a:r>
            <a:r>
              <a:rPr lang="ru-RU" sz="2000" b="1" dirty="0"/>
              <a:t> </a:t>
            </a:r>
            <a:r>
              <a:rPr lang="ru-RU" sz="2000" b="1" dirty="0" smtClean="0"/>
              <a:t>«Как остудить горячий чай?»</a:t>
            </a:r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Положить лед</a:t>
            </a:r>
          </a:p>
          <a:p>
            <a:r>
              <a:rPr lang="ru-RU" dirty="0" smtClean="0"/>
              <a:t>Переливать</a:t>
            </a:r>
          </a:p>
          <a:p>
            <a:r>
              <a:rPr lang="ru-RU" dirty="0" smtClean="0"/>
              <a:t>Положить несколько ложек</a:t>
            </a:r>
          </a:p>
          <a:p>
            <a:r>
              <a:rPr lang="ru-RU" dirty="0" smtClean="0"/>
              <a:t>Поставить в сосуд с холодной водой</a:t>
            </a:r>
          </a:p>
          <a:p>
            <a:r>
              <a:rPr lang="ru-RU" dirty="0" smtClean="0"/>
              <a:t>Заморозить кружку</a:t>
            </a:r>
          </a:p>
          <a:p>
            <a:r>
              <a:rPr lang="ru-RU" dirty="0" smtClean="0"/>
              <a:t>Дуть и перемешивать</a:t>
            </a:r>
          </a:p>
          <a:p>
            <a:r>
              <a:rPr lang="ru-RU" dirty="0" smtClean="0"/>
              <a:t>...</a:t>
            </a:r>
          </a:p>
          <a:p>
            <a:r>
              <a:rPr lang="ru-RU" dirty="0" smtClean="0"/>
              <a:t>Ваш способ?</a:t>
            </a:r>
          </a:p>
          <a:p>
            <a:endParaRPr lang="ru-RU" dirty="0"/>
          </a:p>
          <a:p>
            <a:r>
              <a:rPr lang="ru-RU" dirty="0" smtClean="0"/>
              <a:t>Тема «Тепловые явления»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2131318"/>
            <a:ext cx="3984481" cy="204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80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работать с </a:t>
            </a:r>
            <a:r>
              <a:rPr lang="ru-RU" dirty="0" err="1"/>
              <a:t>лайфхаком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/>
              <a:t>1 этап. Дайте задание детям, чтобы найти </a:t>
            </a:r>
            <a:r>
              <a:rPr lang="ru-RU" sz="1600" dirty="0" err="1"/>
              <a:t>лайфхак</a:t>
            </a:r>
            <a:r>
              <a:rPr lang="ru-RU" sz="1600" dirty="0"/>
              <a:t> по определенной теме в Интернете. Проверьте достоверность ресурса, с которого взята информация. </a:t>
            </a:r>
          </a:p>
          <a:p>
            <a:r>
              <a:rPr lang="ru-RU" sz="1600" dirty="0"/>
              <a:t>2 этап Проконсультируйтесь с учителем или родителями об опасности проведения эксперимента. </a:t>
            </a:r>
          </a:p>
          <a:p>
            <a:r>
              <a:rPr lang="ru-RU" sz="1600" dirty="0"/>
              <a:t>3 этап Дома или в школе проверьте свой </a:t>
            </a:r>
            <a:r>
              <a:rPr lang="ru-RU" sz="1600" dirty="0" err="1"/>
              <a:t>лайфхак</a:t>
            </a:r>
            <a:r>
              <a:rPr lang="ru-RU" sz="1600" dirty="0"/>
              <a:t> на правдивость. Подготовьте и проведите эксперимент. Снимайте видео или сделайте фотографии. Подготовьте речь перед одноклассниками. Обязательно объясните, на основе каких физических (химических, биологических и т. д.) явлений, законов, этот </a:t>
            </a:r>
            <a:r>
              <a:rPr lang="ru-RU" sz="1600" dirty="0" err="1"/>
              <a:t>лайфхак</a:t>
            </a:r>
            <a:r>
              <a:rPr lang="ru-RU" sz="1600" dirty="0"/>
              <a:t> работает. Сделать вывод о его целесообразности.</a:t>
            </a:r>
          </a:p>
          <a:p>
            <a:r>
              <a:rPr lang="ru-RU" sz="1600" dirty="0"/>
              <a:t>Этап 4 Презентация результатов на уроке, на школьном сайте, в школьной газете с последующим обсуждением.</a:t>
            </a:r>
          </a:p>
        </p:txBody>
      </p:sp>
    </p:spTree>
    <p:extLst>
      <p:ext uri="{BB962C8B-B14F-4D97-AF65-F5344CB8AC3E}">
        <p14:creationId xmlns:p14="http://schemas.microsoft.com/office/powerpoint/2010/main" val="22906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Визуальная грамотность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/>
              <a:t>Внимательно изучите изображение. Почему под ним такая подпись? К чему она призывает?</a:t>
            </a:r>
          </a:p>
          <a:p>
            <a:r>
              <a:rPr lang="ru-RU" dirty="0"/>
              <a:t>Какие изображения называются </a:t>
            </a:r>
            <a:r>
              <a:rPr lang="ru-RU" dirty="0" err="1"/>
              <a:t>демотиваторами</a:t>
            </a:r>
            <a:r>
              <a:rPr lang="ru-RU" dirty="0"/>
              <a:t>? Это изображение относится к ним?</a:t>
            </a:r>
          </a:p>
          <a:p>
            <a:r>
              <a:rPr lang="ru-RU" dirty="0"/>
              <a:t> Почему шрифт уменьшается? С какой целью это делают?</a:t>
            </a:r>
          </a:p>
          <a:p>
            <a:r>
              <a:rPr lang="ru-RU" dirty="0"/>
              <a:t> Что на картинке выглядит неправдоподобно?</a:t>
            </a:r>
          </a:p>
          <a:p>
            <a:r>
              <a:rPr lang="ru-RU" dirty="0"/>
              <a:t> Как вы думаете, это реальное изображение или </a:t>
            </a:r>
            <a:r>
              <a:rPr lang="ru-RU" dirty="0" err="1"/>
              <a:t>Photoshop</a:t>
            </a:r>
            <a:r>
              <a:rPr lang="ru-RU" dirty="0"/>
              <a:t>?</a:t>
            </a:r>
          </a:p>
          <a:p>
            <a:r>
              <a:rPr lang="ru-RU" dirty="0"/>
              <a:t>Попробуйте повторить эту конструкцию. Какие законы физики она демонстрирует?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88" y="1167914"/>
            <a:ext cx="3609913" cy="340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53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5722"/>
                </a:solidFill>
              </a:rPr>
              <a:t>Визуальная грамотность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ru-RU" sz="2800" b="1" dirty="0"/>
              <a:t>Какие можно задать вопросы?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1174815"/>
            <a:ext cx="4066300" cy="362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68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Медиаобразование</a:t>
            </a:r>
            <a:r>
              <a:rPr lang="ru-RU" dirty="0"/>
              <a:t>, включенное в школьный курс, нацелено практически на тот же результат, что и преподавание многих предметов: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0" y="2258007"/>
            <a:ext cx="8520600" cy="2310867"/>
          </a:xfrm>
        </p:spPr>
        <p:txBody>
          <a:bodyPr/>
          <a:lstStyle/>
          <a:p>
            <a:r>
              <a:rPr lang="ru-RU" dirty="0"/>
              <a:t> понимать явления и события, происходящие в окружающем мире,</a:t>
            </a:r>
          </a:p>
          <a:p>
            <a:r>
              <a:rPr lang="ru-RU" dirty="0"/>
              <a:t> иметь необходимые знания, чтобы объяснить их,</a:t>
            </a:r>
          </a:p>
          <a:p>
            <a:r>
              <a:rPr lang="ru-RU" dirty="0"/>
              <a:t> уметь использовать эти знания на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9526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 lang="ru-RU"/>
              <a:t>Визуальная грамотность</a:t>
            </a:r>
          </a:p>
        </p:txBody>
      </p:sp>
      <p:sp>
        <p:nvSpPr>
          <p:cNvPr id="4" name="Текст 3"/>
          <p:cNvSpPr>
            <a:spLocks noGrp="1"/>
          </p:cNvSpPr>
          <p:nvPr>
            <p:ph idx="1" type="body"/>
          </p:nvPr>
        </p:nvSpPr>
        <p:spPr>
          <a:xfrm>
            <a:off x="311700" y="1591013"/>
            <a:ext cx="8520600" cy="3416400"/>
          </a:xfrm>
        </p:spPr>
        <p:txBody>
          <a:bodyPr/>
          <a:lstStyle/>
          <a:p>
            <a:pPr algn="just"/>
            <a:endParaRPr dirty="0" lang="ru-RU"/>
          </a:p>
          <a:p>
            <a:pPr algn="just"/>
            <a:endParaRPr dirty="0" lang="ru-RU"/>
          </a:p>
          <a:p>
            <a:pPr algn="just"/>
            <a:endParaRPr dirty="0" lang="ru-RU"/>
          </a:p>
          <a:p>
            <a:pPr algn="just"/>
            <a:endParaRPr dirty="0" lang="ru-RU"/>
          </a:p>
          <a:p>
            <a:pPr algn="just"/>
            <a:r>
              <a:rPr dirty="0" lang="ru-RU"/>
              <a:t>Задание 1. Объясните ученикам, что такое логотип. Приведите примеры логотипов городов мира или Беларуси. Предложите ученикам «свернуть» информацию о городе, создав его логотип.</a:t>
            </a:r>
          </a:p>
          <a:p>
            <a:pPr algn="just"/>
            <a:r>
              <a:rPr dirty="0" lang="ru-RU"/>
              <a:t>Задание 2. Сравните герб и логотипы города (название). «Разверните» информацию и выскажите свое мнение относительно логотипов. Сделайте выводы.</a:t>
            </a:r>
          </a:p>
        </p:txBody>
      </p:sp>
      <p:pic>
        <p:nvPicPr>
          <p:cNvPr id="14338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089" y="1137494"/>
            <a:ext cx="1686613" cy="1667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"/>
          <a:stretch/>
        </p:blipFill>
        <p:spPr bwMode="auto">
          <a:xfrm>
            <a:off x="6056290" y="1233947"/>
            <a:ext cx="1913413" cy="1474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934" y="1112189"/>
            <a:ext cx="1453262" cy="171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09523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Особенности анализа изображения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Изображение тесно связано с темой занятия</a:t>
            </a:r>
          </a:p>
          <a:p>
            <a:r>
              <a:rPr lang="ru-RU" dirty="0"/>
              <a:t>Содержит ошибку</a:t>
            </a:r>
          </a:p>
          <a:p>
            <a:r>
              <a:rPr lang="ru-RU" dirty="0"/>
              <a:t>Исторический факт</a:t>
            </a:r>
          </a:p>
          <a:p>
            <a:r>
              <a:rPr lang="ru-RU" dirty="0"/>
              <a:t>Соответствие текста и изображения</a:t>
            </a:r>
          </a:p>
          <a:p>
            <a:r>
              <a:rPr lang="ru-RU" dirty="0"/>
              <a:t>Не просто показывать, но и задавать вопросы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17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Рекламная грамотность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/>
              <a:t>Игра на эмоциях</a:t>
            </a:r>
          </a:p>
          <a:p>
            <a:r>
              <a:rPr lang="ru-RU" sz="2000" dirty="0"/>
              <a:t>Псевдонаука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367" y="653888"/>
            <a:ext cx="5368468" cy="403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2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Реклама банка и математика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каком банке выгоднее разместить вклад, если в банке А за два года депозит увеличится с 2000 рублей до 2420 рублей, а в банке Б - с 5000 рублей </a:t>
            </a:r>
            <a:r>
              <a:rPr lang="ru-RU" dirty="0" smtClean="0"/>
              <a:t>до </a:t>
            </a:r>
            <a:r>
              <a:rPr lang="ru-RU" dirty="0"/>
              <a:t>5832 рублей за два года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337" y="2323839"/>
            <a:ext cx="3185247" cy="2187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921" y="2216957"/>
            <a:ext cx="3439925" cy="2294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71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Особенности работы с рекламой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 анализе рассматривать вопросы</a:t>
            </a:r>
          </a:p>
          <a:p>
            <a:pPr lvl="2">
              <a:lnSpc>
                <a:spcPct val="100000"/>
              </a:lnSpc>
            </a:pPr>
            <a:r>
              <a:rPr lang="ru-RU" sz="1800" dirty="0"/>
              <a:t>Методы манипуляции</a:t>
            </a:r>
          </a:p>
          <a:p>
            <a:pPr lvl="2">
              <a:lnSpc>
                <a:spcPct val="100000"/>
              </a:lnSpc>
            </a:pPr>
            <a:r>
              <a:rPr lang="ru-RU" sz="1800" dirty="0"/>
              <a:t>Основная  задача</a:t>
            </a:r>
          </a:p>
          <a:p>
            <a:pPr lvl="2">
              <a:lnSpc>
                <a:spcPct val="100000"/>
              </a:lnSpc>
            </a:pPr>
            <a:r>
              <a:rPr lang="ru-RU" sz="1800" dirty="0"/>
              <a:t>Целевая аудитория</a:t>
            </a:r>
          </a:p>
          <a:p>
            <a:r>
              <a:rPr lang="ru-RU" dirty="0"/>
              <a:t>Подготовка дополнительных материалов</a:t>
            </a:r>
          </a:p>
          <a:p>
            <a:r>
              <a:rPr lang="ru-RU" dirty="0"/>
              <a:t>Поиск ошибок</a:t>
            </a:r>
          </a:p>
        </p:txBody>
      </p:sp>
    </p:spTree>
    <p:extLst>
      <p:ext uri="{BB962C8B-B14F-4D97-AF65-F5344CB8AC3E}">
        <p14:creationId xmlns:p14="http://schemas.microsoft.com/office/powerpoint/2010/main" val="410245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Реклама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1. Определите, для чего предназначен ваш прибор. Соберите информацию об этом из учебника, энциклопедии, интернета. Спросите, как это используется в вашей семье.</a:t>
            </a:r>
          </a:p>
          <a:p>
            <a:pPr marL="114300" indent="0">
              <a:buNone/>
            </a:pPr>
            <a:r>
              <a:rPr lang="ru-RU" dirty="0"/>
              <a:t>2. Укажите 2-3 основных факта о вашем приборе</a:t>
            </a:r>
          </a:p>
          <a:p>
            <a:pPr marL="114300" indent="0">
              <a:buNone/>
            </a:pPr>
            <a:r>
              <a:rPr lang="ru-RU" dirty="0"/>
              <a:t>3. Выберите, какие методы вы будете использовать для рекламы</a:t>
            </a:r>
          </a:p>
          <a:p>
            <a:pPr marL="114300" indent="0">
              <a:buNone/>
            </a:pPr>
            <a:r>
              <a:rPr lang="ru-RU" dirty="0"/>
              <a:t>4. Определите целевую аудиторию вашего объявления, кому вы его предложите</a:t>
            </a:r>
          </a:p>
          <a:p>
            <a:pPr marL="114300" indent="0">
              <a:buNone/>
            </a:pPr>
            <a:r>
              <a:rPr lang="ru-RU" dirty="0"/>
              <a:t>5. Решите, где это может быть размещено</a:t>
            </a:r>
          </a:p>
          <a:p>
            <a:pPr marL="114300" indent="0">
              <a:buNone/>
            </a:pPr>
            <a:r>
              <a:rPr lang="ru-RU" dirty="0"/>
              <a:t>6. Придумайте вариант слогана</a:t>
            </a:r>
          </a:p>
          <a:p>
            <a:pPr marL="114300" indent="0">
              <a:buNone/>
            </a:pPr>
            <a:r>
              <a:rPr lang="ru-RU" dirty="0"/>
              <a:t>7. Проведите рекламную кампанию среди своих одноклассников</a:t>
            </a:r>
          </a:p>
        </p:txBody>
      </p:sp>
    </p:spTree>
    <p:extLst>
      <p:ext uri="{BB962C8B-B14F-4D97-AF65-F5344CB8AC3E}">
        <p14:creationId xmlns:p14="http://schemas.microsoft.com/office/powerpoint/2010/main" val="38031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e-BY" dirty="0"/>
              <a:t>Для тех, кого зацеп</a:t>
            </a:r>
            <a:r>
              <a:rPr lang="ru-RU" dirty="0" err="1"/>
              <a:t>ило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97" indent="0">
              <a:buNone/>
            </a:pPr>
            <a:r>
              <a:rPr lang="ru-RU" sz="1800" b="1" dirty="0"/>
              <a:t>Мои контакты</a:t>
            </a:r>
          </a:p>
          <a:p>
            <a:pPr marL="139697" indent="0">
              <a:buNone/>
            </a:pPr>
            <a:r>
              <a:rPr lang="en-US" sz="1600" dirty="0"/>
              <a:t>E-mail</a:t>
            </a:r>
            <a:r>
              <a:rPr lang="ru-RU" sz="1600" dirty="0"/>
              <a:t>: </a:t>
            </a:r>
            <a:r>
              <a:rPr lang="en-US" sz="1600" dirty="0"/>
              <a:t>elayakubouskaya@gmaIl.com</a:t>
            </a:r>
          </a:p>
          <a:p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254760" y="1152475"/>
            <a:ext cx="4577541" cy="3416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961" y="1101725"/>
            <a:ext cx="3023072" cy="393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9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" r="8"/>
          <a:stretch/>
        </p:blipFill>
        <p:spPr bwMode="auto">
          <a:xfrm>
            <a:off x="1730743" y="1"/>
            <a:ext cx="5562697" cy="5143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82951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можно формировать </a:t>
            </a:r>
            <a:r>
              <a:rPr lang="ru-RU" dirty="0" err="1"/>
              <a:t>медиаграмотность</a:t>
            </a:r>
            <a:r>
              <a:rPr lang="ru-RU" dirty="0"/>
              <a:t> в рамках своего предмета?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0" y="1464905"/>
            <a:ext cx="8520600" cy="3103969"/>
          </a:xfrm>
        </p:spPr>
        <p:txBody>
          <a:bodyPr/>
          <a:lstStyle/>
          <a:p>
            <a:r>
              <a:rPr lang="ru-RU" dirty="0" err="1"/>
              <a:t>Видеограмотность</a:t>
            </a:r>
            <a:r>
              <a:rPr lang="ru-RU" dirty="0"/>
              <a:t>  (художественные фильмы, видеоролики, мультфильмы, видеоигры)</a:t>
            </a:r>
          </a:p>
          <a:p>
            <a:r>
              <a:rPr lang="ru-RU" dirty="0"/>
              <a:t>Визуальная грамотность (фотографии, графики, диаграммы..)</a:t>
            </a:r>
          </a:p>
          <a:p>
            <a:r>
              <a:rPr lang="ru-RU" dirty="0"/>
              <a:t>Новостная грамотность</a:t>
            </a:r>
          </a:p>
          <a:p>
            <a:r>
              <a:rPr lang="ru-RU" dirty="0"/>
              <a:t>Рекламная грамотность</a:t>
            </a:r>
          </a:p>
          <a:p>
            <a:r>
              <a:rPr lang="ru-RU" dirty="0"/>
              <a:t>Создание собственных </a:t>
            </a:r>
            <a:r>
              <a:rPr lang="ru-RU" dirty="0" err="1"/>
              <a:t>медиапродуктов</a:t>
            </a:r>
            <a:endParaRPr lang="ru-RU" dirty="0"/>
          </a:p>
          <a:p>
            <a:r>
              <a:rPr lang="ru-RU" dirty="0"/>
              <a:t>Использование соответствующих форм и методов проведения учебных занятий: урок-конференция, метод кейсов, перевернутое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18077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можно формировать </a:t>
            </a:r>
            <a:r>
              <a:rPr lang="ru-RU" dirty="0" err="1"/>
              <a:t>медиаграмотность</a:t>
            </a:r>
            <a:r>
              <a:rPr lang="ru-RU" dirty="0"/>
              <a:t> в рамках своего предмета?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0" y="1464905"/>
            <a:ext cx="8520600" cy="3103969"/>
          </a:xfrm>
        </p:spPr>
        <p:txBody>
          <a:bodyPr/>
          <a:lstStyle/>
          <a:p>
            <a:r>
              <a:rPr lang="ru-RU" dirty="0" err="1">
                <a:solidFill>
                  <a:srgbClr val="00B050"/>
                </a:solidFill>
              </a:rPr>
              <a:t>Видеограмотность</a:t>
            </a:r>
            <a:r>
              <a:rPr lang="ru-RU" dirty="0">
                <a:solidFill>
                  <a:srgbClr val="00B050"/>
                </a:solidFill>
              </a:rPr>
              <a:t>  (художественные фильмы, видеоролики, мультфильмы</a:t>
            </a:r>
            <a:r>
              <a:rPr lang="ru-RU" dirty="0"/>
              <a:t>, видеоигры)</a:t>
            </a:r>
          </a:p>
          <a:p>
            <a:r>
              <a:rPr lang="ru-RU" dirty="0">
                <a:solidFill>
                  <a:srgbClr val="00B050"/>
                </a:solidFill>
              </a:rPr>
              <a:t>Визуальная грамотность (фотографии, </a:t>
            </a:r>
            <a:r>
              <a:rPr lang="ru-RU" dirty="0">
                <a:solidFill>
                  <a:srgbClr val="00180B"/>
                </a:solidFill>
              </a:rPr>
              <a:t>графики</a:t>
            </a:r>
            <a:r>
              <a:rPr lang="ru-RU" dirty="0"/>
              <a:t>, диаграммы..)</a:t>
            </a:r>
          </a:p>
          <a:p>
            <a:r>
              <a:rPr lang="ru-RU" dirty="0"/>
              <a:t>Новостная грамотность</a:t>
            </a:r>
          </a:p>
          <a:p>
            <a:r>
              <a:rPr lang="ru-RU" dirty="0">
                <a:solidFill>
                  <a:srgbClr val="00B050"/>
                </a:solidFill>
              </a:rPr>
              <a:t>Рекламная грамотность</a:t>
            </a:r>
          </a:p>
          <a:p>
            <a:r>
              <a:rPr lang="ru-RU" dirty="0"/>
              <a:t>Создание собственных </a:t>
            </a:r>
            <a:r>
              <a:rPr lang="ru-RU" dirty="0" err="1"/>
              <a:t>медиапродуктов</a:t>
            </a:r>
            <a:endParaRPr lang="ru-RU" dirty="0"/>
          </a:p>
          <a:p>
            <a:r>
              <a:rPr lang="ru-RU" dirty="0"/>
              <a:t>Формы и методы проведения учебных занятий: урок-конференция, метод кейсов, перевернутое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67097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Осознанное отношение к источнику информации!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012" y="1369219"/>
            <a:ext cx="4459977" cy="3201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0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28D24AD-F15A-4DAC-83EB-C98175E7B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Видеограмотность</a:t>
            </a:r>
            <a:endParaRPr lang="x-none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332A281D-4EA5-493F-96A3-30F2F008F6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1907977"/>
            <a:ext cx="3886200" cy="2185988"/>
          </a:xfrm>
          <a:prstGeom prst="rect">
            <a:avLst/>
          </a:prstGeo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68AEFC05-5A27-4C1C-AFA8-1D2210AD9D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29150" y="1907977"/>
            <a:ext cx="3886200" cy="218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5AD7202E-318A-42A0-857A-9401321B8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e-BY" dirty="0"/>
              <a:t>Озвучка в</a:t>
            </a:r>
            <a:r>
              <a:rPr lang="ru-RU" dirty="0" err="1"/>
              <a:t>идеоролика</a:t>
            </a:r>
            <a:endParaRPr lang="x-none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3BA6AA29-C29C-4E68-9C9C-4315A08352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108" y="1369219"/>
            <a:ext cx="5801784" cy="326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305486-25D1-4A35-93EC-0AB5DED4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700" dirty="0"/>
              <a:t>Критерии озвучки</a:t>
            </a:r>
            <a:r>
              <a:rPr lang="ru-RU" dirty="0"/>
              <a:t/>
            </a:r>
            <a:br>
              <a:rPr lang="ru-RU" dirty="0"/>
            </a:b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36081B-6EBE-4FA6-B3BF-C38046282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700" dirty="0"/>
              <a:t>синхронизировать звук с происходящим на видео;</a:t>
            </a:r>
          </a:p>
          <a:p>
            <a:r>
              <a:rPr lang="ru-RU" sz="2700" dirty="0"/>
              <a:t>текст как законченный рассказ;</a:t>
            </a:r>
          </a:p>
          <a:p>
            <a:r>
              <a:rPr lang="ru-RU" sz="2700" dirty="0"/>
              <a:t>история рассказывает о принципе работы устройства;</a:t>
            </a:r>
          </a:p>
          <a:p>
            <a:r>
              <a:rPr lang="ru-RU" sz="2700" dirty="0"/>
              <a:t>использование не менее 3-х приемов для привлечения внимания зрителя (раздаточный материал «10 способов привлечь внимание»).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1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Видеограмотность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 algn="ctr">
              <a:buNone/>
            </a:pPr>
            <a:r>
              <a:rPr lang="ru-RU" sz="1800" b="1" dirty="0"/>
              <a:t>Шоколад горит и воняет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/>
              <a:t>В своем видео </a:t>
            </a:r>
            <a:r>
              <a:rPr lang="ru-RU" dirty="0" err="1"/>
              <a:t>блогер</a:t>
            </a:r>
            <a:r>
              <a:rPr lang="ru-RU" dirty="0"/>
              <a:t> закупил плитку шоколада известной украинской торговой марки и поджег. Конечно, она занялась, и </a:t>
            </a:r>
            <a:r>
              <a:rPr lang="ru-RU" dirty="0" err="1"/>
              <a:t>блогер</a:t>
            </a:r>
            <a:r>
              <a:rPr lang="ru-RU" dirty="0"/>
              <a:t> делает вывод о вреде такого шоколада.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95" y="1551683"/>
            <a:ext cx="3582260" cy="2889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86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4146</TotalTime>
  <Words>960</Words>
  <Application>Microsoft Office PowerPoint</Application>
  <PresentationFormat>Экран (16:9)</PresentationFormat>
  <Paragraphs>125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Alfa Slab One</vt:lpstr>
      <vt:lpstr>Proxima Nova</vt:lpstr>
      <vt:lpstr>Gameday</vt:lpstr>
      <vt:lpstr>Как формировать медиаграмотность учащихся, не навредив предметному содержанию?</vt:lpstr>
      <vt:lpstr>Медиаобразование, включенное в школьный курс, нацелено практически на тот же результат, что и преподавание многих предметов:</vt:lpstr>
      <vt:lpstr>Как можно формировать медиаграмотность в рамках своего предмета?</vt:lpstr>
      <vt:lpstr>Как можно формировать медиаграмотность в рамках своего предмета?</vt:lpstr>
      <vt:lpstr>Осознанное отношение к источнику информации!</vt:lpstr>
      <vt:lpstr>Видеограмотность</vt:lpstr>
      <vt:lpstr>Озвучка видеоролика</vt:lpstr>
      <vt:lpstr>Критерии озвучки </vt:lpstr>
      <vt:lpstr>Видеограмотность</vt:lpstr>
      <vt:lpstr>Видеограмотность</vt:lpstr>
      <vt:lpstr>Видеограмотность</vt:lpstr>
      <vt:lpstr>Видеограмотность</vt:lpstr>
      <vt:lpstr>Видеограмотность</vt:lpstr>
      <vt:lpstr>Особенности анализа фильмов</vt:lpstr>
      <vt:lpstr>Использование лайфхаков</vt:lpstr>
      <vt:lpstr>Лайфхак</vt:lpstr>
      <vt:lpstr>Как работать с лайфхаком</vt:lpstr>
      <vt:lpstr>Визуальная грамотность</vt:lpstr>
      <vt:lpstr>Визуальная грамотность</vt:lpstr>
      <vt:lpstr>Визуальная грамотность</vt:lpstr>
      <vt:lpstr>Особенности анализа изображения</vt:lpstr>
      <vt:lpstr>Рекламная грамотность</vt:lpstr>
      <vt:lpstr>Реклама банка и математика</vt:lpstr>
      <vt:lpstr>Особенности работы с рекламой</vt:lpstr>
      <vt:lpstr>Реклама</vt:lpstr>
      <vt:lpstr>Для тех, кого зацепило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обучать медиаграмотности, не навредив предметному содержанию</dc:title>
  <dc:creator>Lenovo</dc:creator>
  <cp:lastModifiedBy>Lenovo</cp:lastModifiedBy>
  <cp:revision>66</cp:revision>
  <dcterms:modified xsi:type="dcterms:W3CDTF">2021-08-25T00:36:11Z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574748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